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ukti" charset="1" panose="00000000000000000000"/>
      <p:regular r:id="rId15"/>
    </p:embeddedFont>
    <p:embeddedFont>
      <p:font typeface="Bobby Jones" charset="1" panose="00000000000000000000"/>
      <p:regular r:id="rId16"/>
    </p:embeddedFont>
    <p:embeddedFont>
      <p:font typeface="Times New Roman MT Medium" charset="1" panose="02030502070405020303"/>
      <p:regular r:id="rId17"/>
    </p:embeddedFont>
    <p:embeddedFont>
      <p:font typeface="Times New Roman MT" charset="1" panose="02030502070405020303"/>
      <p:regular r:id="rId18"/>
    </p:embeddedFont>
    <p:embeddedFont>
      <p:font typeface="Times New Roman MT Bold" charset="1" panose="020308020704050203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C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041034" y="7474206"/>
            <a:ext cx="9101864" cy="14288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51435" y="9507110"/>
            <a:ext cx="542093" cy="540520"/>
            <a:chOff x="0" y="0"/>
            <a:chExt cx="174424" cy="17391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4424" cy="173917"/>
            </a:xfrm>
            <a:custGeom>
              <a:avLst/>
              <a:gdLst/>
              <a:ahLst/>
              <a:cxnLst/>
              <a:rect r="r" b="b" t="t" l="l"/>
              <a:pathLst>
                <a:path h="173917" w="174424">
                  <a:moveTo>
                    <a:pt x="86959" y="0"/>
                  </a:moveTo>
                  <a:lnTo>
                    <a:pt x="87465" y="0"/>
                  </a:lnTo>
                  <a:cubicBezTo>
                    <a:pt x="110528" y="0"/>
                    <a:pt x="132646" y="9162"/>
                    <a:pt x="148954" y="25470"/>
                  </a:cubicBezTo>
                  <a:cubicBezTo>
                    <a:pt x="165262" y="41778"/>
                    <a:pt x="174424" y="63896"/>
                    <a:pt x="174424" y="86959"/>
                  </a:cubicBezTo>
                  <a:lnTo>
                    <a:pt x="174424" y="86959"/>
                  </a:lnTo>
                  <a:cubicBezTo>
                    <a:pt x="174424" y="134985"/>
                    <a:pt x="135491" y="173917"/>
                    <a:pt x="87465" y="173917"/>
                  </a:cubicBezTo>
                  <a:lnTo>
                    <a:pt x="86959" y="173917"/>
                  </a:lnTo>
                  <a:cubicBezTo>
                    <a:pt x="38933" y="173917"/>
                    <a:pt x="0" y="134985"/>
                    <a:pt x="0" y="86959"/>
                  </a:cubicBezTo>
                  <a:lnTo>
                    <a:pt x="0" y="86959"/>
                  </a:lnTo>
                  <a:cubicBezTo>
                    <a:pt x="0" y="38933"/>
                    <a:pt x="38933" y="0"/>
                    <a:pt x="8695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403E3E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4424" cy="21201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60"/>
                </a:lnSpc>
                <a:spcBef>
                  <a:spcPct val="0"/>
                </a:spcBef>
              </a:pPr>
              <a:r>
                <a:rPr lang="en-US" sz="1900" spc="-104">
                  <a:solidFill>
                    <a:srgbClr val="403E3E"/>
                  </a:solidFill>
                  <a:latin typeface="Mukti"/>
                  <a:ea typeface="Mukti"/>
                  <a:cs typeface="Mukti"/>
                  <a:sym typeface="Mukti"/>
                </a:rPr>
                <a:t>1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390361" y="0"/>
            <a:ext cx="11039819" cy="10287000"/>
          </a:xfrm>
          <a:custGeom>
            <a:avLst/>
            <a:gdLst/>
            <a:ahLst/>
            <a:cxnLst/>
            <a:rect r="r" b="b" t="t" l="l"/>
            <a:pathLst>
              <a:path h="10287000" w="11039819">
                <a:moveTo>
                  <a:pt x="0" y="0"/>
                </a:moveTo>
                <a:lnTo>
                  <a:pt x="11039819" y="0"/>
                </a:lnTo>
                <a:lnTo>
                  <a:pt x="1103981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85" t="0" r="-19885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022127" y="7543690"/>
            <a:ext cx="4237173" cy="1963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19"/>
              </a:lnSpc>
            </a:pPr>
            <a:r>
              <a:rPr lang="en-US" sz="2299" spc="-126" u="sng">
                <a:solidFill>
                  <a:srgbClr val="403E3E"/>
                </a:solidFill>
                <a:latin typeface="Mukti"/>
                <a:ea typeface="Mukti"/>
                <a:cs typeface="Mukti"/>
                <a:sym typeface="Mukti"/>
              </a:rPr>
              <a:t>PRESENTED BY</a:t>
            </a:r>
            <a:r>
              <a:rPr lang="en-US" sz="2299" spc="-126">
                <a:solidFill>
                  <a:srgbClr val="403E3E"/>
                </a:solidFill>
                <a:latin typeface="Mukti"/>
                <a:ea typeface="Mukti"/>
                <a:cs typeface="Mukti"/>
                <a:sym typeface="Mukti"/>
              </a:rPr>
              <a:t>: SACHIN, ROUNAQUE,</a:t>
            </a:r>
          </a:p>
          <a:p>
            <a:pPr algn="r">
              <a:lnSpc>
                <a:spcPts val="3219"/>
              </a:lnSpc>
            </a:pPr>
            <a:r>
              <a:rPr lang="en-US" sz="2299" spc="-126">
                <a:solidFill>
                  <a:srgbClr val="403E3E"/>
                </a:solidFill>
                <a:latin typeface="Mukti"/>
                <a:ea typeface="Mukti"/>
                <a:cs typeface="Mukti"/>
                <a:sym typeface="Mukti"/>
              </a:rPr>
              <a:t> YASH,</a:t>
            </a:r>
          </a:p>
          <a:p>
            <a:pPr algn="r">
              <a:lnSpc>
                <a:spcPts val="3219"/>
              </a:lnSpc>
            </a:pPr>
            <a:r>
              <a:rPr lang="en-US" sz="2299" spc="-126">
                <a:solidFill>
                  <a:srgbClr val="403E3E"/>
                </a:solidFill>
                <a:latin typeface="Mukti"/>
                <a:ea typeface="Mukti"/>
                <a:cs typeface="Mukti"/>
                <a:sym typeface="Mukti"/>
              </a:rPr>
              <a:t>GOPAL,</a:t>
            </a:r>
          </a:p>
          <a:p>
            <a:pPr algn="r">
              <a:lnSpc>
                <a:spcPts val="2940"/>
              </a:lnSpc>
            </a:pPr>
            <a:r>
              <a:rPr lang="en-US" sz="2100" spc="-115">
                <a:solidFill>
                  <a:srgbClr val="403E3E"/>
                </a:solidFill>
                <a:latin typeface="Mukti"/>
                <a:ea typeface="Mukti"/>
                <a:cs typeface="Mukti"/>
                <a:sym typeface="Mukti"/>
              </a:rPr>
              <a:t>MAHARSHI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54799" y="688792"/>
            <a:ext cx="7265891" cy="5401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304"/>
              </a:lnSpc>
            </a:pPr>
            <a:r>
              <a:rPr lang="en-US" sz="9200" spc="101">
                <a:solidFill>
                  <a:srgbClr val="403E3E"/>
                </a:solidFill>
                <a:latin typeface="Bobby Jones"/>
                <a:ea typeface="Bobby Jones"/>
                <a:cs typeface="Bobby Jones"/>
                <a:sym typeface="Bobby Jones"/>
              </a:rPr>
              <a:t>KOLKATA ROAD ACCIDENT SEVERITY</a:t>
            </a:r>
          </a:p>
          <a:p>
            <a:pPr algn="just">
              <a:lnSpc>
                <a:spcPts val="912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78090" y="5312929"/>
            <a:ext cx="7038360" cy="1459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b="true" sz="2400" spc="-86">
                <a:solidFill>
                  <a:srgbClr val="403E3E"/>
                </a:solidFill>
                <a:latin typeface="Times New Roman MT Medium"/>
                <a:ea typeface="Times New Roman MT Medium"/>
                <a:cs typeface="Times New Roman MT Medium"/>
                <a:sym typeface="Times New Roman MT Medium"/>
              </a:rPr>
              <a:t>SUBTITLE : A MACHINE LEARNING APPROACH TO   IMPROVE ROAD SAFETY.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C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315343" y="9253537"/>
            <a:ext cx="10585649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8315343" y="1033462"/>
            <a:ext cx="10585649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424451" y="1906933"/>
            <a:ext cx="8294823" cy="6305220"/>
          </a:xfrm>
          <a:custGeom>
            <a:avLst/>
            <a:gdLst/>
            <a:ahLst/>
            <a:cxnLst/>
            <a:rect r="r" b="b" t="t" l="l"/>
            <a:pathLst>
              <a:path h="6305220" w="8294823">
                <a:moveTo>
                  <a:pt x="0" y="0"/>
                </a:moveTo>
                <a:lnTo>
                  <a:pt x="8294823" y="0"/>
                </a:lnTo>
                <a:lnTo>
                  <a:pt x="8294823" y="6305220"/>
                </a:lnTo>
                <a:lnTo>
                  <a:pt x="0" y="63052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010" t="0" r="-701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201606" y="3273260"/>
            <a:ext cx="588515" cy="45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799" spc="-153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01606" y="3956024"/>
            <a:ext cx="588515" cy="45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799" spc="-153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01606" y="4604883"/>
            <a:ext cx="588515" cy="45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799" spc="-153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01606" y="5253742"/>
            <a:ext cx="588515" cy="45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799" spc="-153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01606" y="5989197"/>
            <a:ext cx="588515" cy="45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799" spc="-153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01606" y="6724652"/>
            <a:ext cx="588515" cy="45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799" spc="-153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6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67024" y="1516848"/>
            <a:ext cx="6816156" cy="889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39"/>
              </a:lnSpc>
              <a:spcBef>
                <a:spcPct val="0"/>
              </a:spcBef>
            </a:pPr>
            <a:r>
              <a:rPr lang="en-US" sz="5099" spc="91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INTRODUCTION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710479" y="3143857"/>
            <a:ext cx="1528233" cy="5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Objective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710479" y="3848708"/>
            <a:ext cx="2408337" cy="5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About Dataset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10479" y="4558017"/>
            <a:ext cx="4392928" cy="5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Cleaning &amp; preparation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710479" y="5219949"/>
            <a:ext cx="861351" cy="5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EDA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710479" y="5881881"/>
            <a:ext cx="5577521" cy="5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Model Training &amp; Comparison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10479" y="6638927"/>
            <a:ext cx="2174776" cy="5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Future Scope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251435" y="9128315"/>
            <a:ext cx="1032299" cy="919315"/>
            <a:chOff x="0" y="0"/>
            <a:chExt cx="332152" cy="29579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32152" cy="295798"/>
            </a:xfrm>
            <a:custGeom>
              <a:avLst/>
              <a:gdLst/>
              <a:ahLst/>
              <a:cxnLst/>
              <a:rect r="r" b="b" t="t" l="l"/>
              <a:pathLst>
                <a:path h="295798" w="332152">
                  <a:moveTo>
                    <a:pt x="147899" y="0"/>
                  </a:moveTo>
                  <a:lnTo>
                    <a:pt x="184253" y="0"/>
                  </a:lnTo>
                  <a:cubicBezTo>
                    <a:pt x="265935" y="0"/>
                    <a:pt x="332152" y="66217"/>
                    <a:pt x="332152" y="147899"/>
                  </a:cubicBezTo>
                  <a:lnTo>
                    <a:pt x="332152" y="147899"/>
                  </a:lnTo>
                  <a:cubicBezTo>
                    <a:pt x="332152" y="187124"/>
                    <a:pt x="316570" y="224743"/>
                    <a:pt x="288833" y="252480"/>
                  </a:cubicBezTo>
                  <a:cubicBezTo>
                    <a:pt x="261097" y="280216"/>
                    <a:pt x="223478" y="295798"/>
                    <a:pt x="184253" y="295798"/>
                  </a:cubicBezTo>
                  <a:lnTo>
                    <a:pt x="147899" y="295798"/>
                  </a:lnTo>
                  <a:cubicBezTo>
                    <a:pt x="66217" y="295798"/>
                    <a:pt x="0" y="229582"/>
                    <a:pt x="0" y="147899"/>
                  </a:cubicBezTo>
                  <a:lnTo>
                    <a:pt x="0" y="147899"/>
                  </a:lnTo>
                  <a:cubicBezTo>
                    <a:pt x="0" y="66217"/>
                    <a:pt x="66217" y="0"/>
                    <a:pt x="1478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403E3E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32152" cy="3338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110">
                  <a:solidFill>
                    <a:srgbClr val="403E3E"/>
                  </a:solidFill>
                  <a:latin typeface="Mukti"/>
                  <a:ea typeface="Mukti"/>
                  <a:cs typeface="Mukti"/>
                  <a:sym typeface="Mukti"/>
                </a:rPr>
                <a:t>1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462152" y="8238675"/>
            <a:ext cx="12396242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4509428" y="1646042"/>
            <a:ext cx="9269143" cy="904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80"/>
              </a:lnSpc>
            </a:pPr>
            <a:r>
              <a:rPr lang="en-US" sz="8000" spc="1440" strike="noStrike" u="none">
                <a:solidFill>
                  <a:srgbClr val="403E3E"/>
                </a:solidFill>
                <a:latin typeface="Bobby Jones"/>
                <a:ea typeface="Bobby Jones"/>
                <a:cs typeface="Bobby Jones"/>
                <a:sym typeface="Bobby Jones"/>
              </a:rPr>
              <a:t>THE OBJECTIVE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-462152" y="1033462"/>
            <a:ext cx="19212305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-462152" y="2840796"/>
            <a:ext cx="12245402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51435" y="9128315"/>
            <a:ext cx="1032299" cy="919315"/>
            <a:chOff x="0" y="0"/>
            <a:chExt cx="332152" cy="2957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2152" cy="295798"/>
            </a:xfrm>
            <a:custGeom>
              <a:avLst/>
              <a:gdLst/>
              <a:ahLst/>
              <a:cxnLst/>
              <a:rect r="r" b="b" t="t" l="l"/>
              <a:pathLst>
                <a:path h="295798" w="332152">
                  <a:moveTo>
                    <a:pt x="147899" y="0"/>
                  </a:moveTo>
                  <a:lnTo>
                    <a:pt x="184253" y="0"/>
                  </a:lnTo>
                  <a:cubicBezTo>
                    <a:pt x="265935" y="0"/>
                    <a:pt x="332152" y="66217"/>
                    <a:pt x="332152" y="147899"/>
                  </a:cubicBezTo>
                  <a:lnTo>
                    <a:pt x="332152" y="147899"/>
                  </a:lnTo>
                  <a:cubicBezTo>
                    <a:pt x="332152" y="187124"/>
                    <a:pt x="316570" y="224743"/>
                    <a:pt x="288833" y="252480"/>
                  </a:cubicBezTo>
                  <a:cubicBezTo>
                    <a:pt x="261097" y="280216"/>
                    <a:pt x="223478" y="295798"/>
                    <a:pt x="184253" y="295798"/>
                  </a:cubicBezTo>
                  <a:lnTo>
                    <a:pt x="147899" y="295798"/>
                  </a:lnTo>
                  <a:cubicBezTo>
                    <a:pt x="66217" y="295798"/>
                    <a:pt x="0" y="229582"/>
                    <a:pt x="0" y="147899"/>
                  </a:cubicBezTo>
                  <a:lnTo>
                    <a:pt x="0" y="147899"/>
                  </a:lnTo>
                  <a:cubicBezTo>
                    <a:pt x="0" y="66217"/>
                    <a:pt x="66217" y="0"/>
                    <a:pt x="1478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403E3E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32152" cy="3338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110">
                  <a:solidFill>
                    <a:srgbClr val="403E3E"/>
                  </a:solidFill>
                  <a:latin typeface="Mukti"/>
                  <a:ea typeface="Mukti"/>
                  <a:cs typeface="Mukti"/>
                  <a:sym typeface="Mukti"/>
                </a:rPr>
                <a:t>2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695520" y="2845559"/>
            <a:ext cx="7312833" cy="5397879"/>
          </a:xfrm>
          <a:custGeom>
            <a:avLst/>
            <a:gdLst/>
            <a:ahLst/>
            <a:cxnLst/>
            <a:rect r="r" b="b" t="t" l="l"/>
            <a:pathLst>
              <a:path h="5397879" w="7312833">
                <a:moveTo>
                  <a:pt x="0" y="0"/>
                </a:moveTo>
                <a:lnTo>
                  <a:pt x="7312834" y="0"/>
                </a:lnTo>
                <a:lnTo>
                  <a:pt x="7312834" y="5397878"/>
                </a:lnTo>
                <a:lnTo>
                  <a:pt x="0" y="53978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65" t="0" r="-6224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10563" y="3495674"/>
            <a:ext cx="8115300" cy="3181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Our project 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i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s about predicting the severity of a road accident before it happens, using 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m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achin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learning. We will look at how we can u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s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data from r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al accidents that happened in “Kolkata” in bet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w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een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2021 -2022 to understand the key factors that lead t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o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m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ore d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an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gerous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</a:t>
            </a:r>
            <a:r>
              <a:rPr lang="en-US" sz="2999" strike="noStrike" u="none">
                <a:solidFill>
                  <a:srgbClr val="000000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outcomes.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FA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902659" y="8826234"/>
            <a:ext cx="13592718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-462152" y="1033462"/>
            <a:ext cx="13441879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51435" y="9128315"/>
            <a:ext cx="1032299" cy="919315"/>
            <a:chOff x="0" y="0"/>
            <a:chExt cx="332152" cy="2957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2152" cy="295798"/>
            </a:xfrm>
            <a:custGeom>
              <a:avLst/>
              <a:gdLst/>
              <a:ahLst/>
              <a:cxnLst/>
              <a:rect r="r" b="b" t="t" l="l"/>
              <a:pathLst>
                <a:path h="295798" w="332152">
                  <a:moveTo>
                    <a:pt x="147899" y="0"/>
                  </a:moveTo>
                  <a:lnTo>
                    <a:pt x="184253" y="0"/>
                  </a:lnTo>
                  <a:cubicBezTo>
                    <a:pt x="265935" y="0"/>
                    <a:pt x="332152" y="66217"/>
                    <a:pt x="332152" y="147899"/>
                  </a:cubicBezTo>
                  <a:lnTo>
                    <a:pt x="332152" y="147899"/>
                  </a:lnTo>
                  <a:cubicBezTo>
                    <a:pt x="332152" y="187124"/>
                    <a:pt x="316570" y="224743"/>
                    <a:pt x="288833" y="252480"/>
                  </a:cubicBezTo>
                  <a:cubicBezTo>
                    <a:pt x="261097" y="280216"/>
                    <a:pt x="223478" y="295798"/>
                    <a:pt x="184253" y="295798"/>
                  </a:cubicBezTo>
                  <a:lnTo>
                    <a:pt x="147899" y="295798"/>
                  </a:lnTo>
                  <a:cubicBezTo>
                    <a:pt x="66217" y="295798"/>
                    <a:pt x="0" y="229582"/>
                    <a:pt x="0" y="147899"/>
                  </a:cubicBezTo>
                  <a:lnTo>
                    <a:pt x="0" y="147899"/>
                  </a:lnTo>
                  <a:cubicBezTo>
                    <a:pt x="0" y="66217"/>
                    <a:pt x="66217" y="0"/>
                    <a:pt x="1478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403E3E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2152" cy="3338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110">
                  <a:solidFill>
                    <a:srgbClr val="403E3E"/>
                  </a:solidFill>
                  <a:latin typeface="Mukti"/>
                  <a:ea typeface="Mukti"/>
                  <a:cs typeface="Mukti"/>
                  <a:sym typeface="Mukti"/>
                </a:rPr>
                <a:t>3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800325" y="1033462"/>
            <a:ext cx="9208210" cy="7797534"/>
          </a:xfrm>
          <a:custGeom>
            <a:avLst/>
            <a:gdLst/>
            <a:ahLst/>
            <a:cxnLst/>
            <a:rect r="r" b="b" t="t" l="l"/>
            <a:pathLst>
              <a:path h="7797534" w="9208210">
                <a:moveTo>
                  <a:pt x="0" y="0"/>
                </a:moveTo>
                <a:lnTo>
                  <a:pt x="9208210" y="0"/>
                </a:lnTo>
                <a:lnTo>
                  <a:pt x="9208210" y="7797535"/>
                </a:lnTo>
                <a:lnTo>
                  <a:pt x="0" y="77975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54" r="0" b="-641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646042"/>
            <a:ext cx="8115300" cy="904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80"/>
              </a:lnSpc>
              <a:spcBef>
                <a:spcPct val="0"/>
              </a:spcBef>
            </a:pPr>
            <a:r>
              <a:rPr lang="en-US" sz="8000" spc="-176">
                <a:solidFill>
                  <a:srgbClr val="403E3E"/>
                </a:solidFill>
                <a:latin typeface="Bobby Jones"/>
                <a:ea typeface="Bobby Jones"/>
                <a:cs typeface="Bobby Jones"/>
                <a:sym typeface="Bobby Jones"/>
              </a:rPr>
              <a:t>ABOU</a:t>
            </a:r>
            <a:r>
              <a:rPr lang="en-US" sz="8000" spc="-176" strike="noStrike" u="none">
                <a:solidFill>
                  <a:srgbClr val="403E3E"/>
                </a:solidFill>
                <a:latin typeface="Bobby Jones"/>
                <a:ea typeface="Bobby Jones"/>
                <a:cs typeface="Bobby Jones"/>
                <a:sym typeface="Bobby Jones"/>
              </a:rPr>
              <a:t>T DATASET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7584" y="2906307"/>
            <a:ext cx="7015427" cy="102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 spc="-165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SIZE:</a:t>
            </a:r>
          </a:p>
          <a:p>
            <a:pPr algn="ctr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137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OVER 300,000 UNIQUE ACCIDENT RECORDS.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7584" y="4227107"/>
            <a:ext cx="7582536" cy="3672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59"/>
              </a:lnSpc>
            </a:pPr>
            <a:r>
              <a:rPr lang="en-US" b="true" sz="2999" spc="101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KEY  FEATURES:</a:t>
            </a:r>
          </a:p>
          <a:p>
            <a:pPr algn="just" marL="539748" indent="-269874" lvl="1">
              <a:lnSpc>
                <a:spcPts val="4049"/>
              </a:lnSpc>
              <a:buFont typeface="Arial"/>
              <a:buChar char="•"/>
            </a:pPr>
            <a:r>
              <a:rPr lang="en-US" b="true" sz="2499" spc="84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ENVIRONMENT:</a:t>
            </a:r>
            <a:r>
              <a:rPr lang="en-US" sz="2499" spc="84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WEATHER CONDITIONS, LIGHT CONDITIONS</a:t>
            </a:r>
          </a:p>
          <a:p>
            <a:pPr algn="just" marL="539748" indent="-269874" lvl="1">
              <a:lnSpc>
                <a:spcPts val="4049"/>
              </a:lnSpc>
              <a:buFont typeface="Arial"/>
              <a:buChar char="•"/>
            </a:pPr>
            <a:r>
              <a:rPr lang="en-US" b="true" sz="2499" spc="84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LOCATIONS:</a:t>
            </a:r>
            <a:r>
              <a:rPr lang="en-US" sz="2499" spc="84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LONGITUDE,LATITUDE, ROAD TYPE , SPEED LIMIT</a:t>
            </a:r>
          </a:p>
          <a:p>
            <a:pPr algn="just" marL="539748" indent="-269874" lvl="1">
              <a:lnSpc>
                <a:spcPts val="4049"/>
              </a:lnSpc>
              <a:buFont typeface="Arial"/>
              <a:buChar char="•"/>
            </a:pPr>
            <a:r>
              <a:rPr lang="en-US" b="true" sz="2499" spc="84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TIME : </a:t>
            </a:r>
            <a:r>
              <a:rPr lang="en-US" sz="2499" spc="84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HOUR OF THE DAY,HOUR OF THE WEEK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1EC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612992" y="8741050"/>
            <a:ext cx="19363144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-462152" y="1033462"/>
            <a:ext cx="19212305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51435" y="9128315"/>
            <a:ext cx="1032299" cy="919315"/>
            <a:chOff x="0" y="0"/>
            <a:chExt cx="332152" cy="2957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2152" cy="295798"/>
            </a:xfrm>
            <a:custGeom>
              <a:avLst/>
              <a:gdLst/>
              <a:ahLst/>
              <a:cxnLst/>
              <a:rect r="r" b="b" t="t" l="l"/>
              <a:pathLst>
                <a:path h="295798" w="332152">
                  <a:moveTo>
                    <a:pt x="147899" y="0"/>
                  </a:moveTo>
                  <a:lnTo>
                    <a:pt x="184253" y="0"/>
                  </a:lnTo>
                  <a:cubicBezTo>
                    <a:pt x="265935" y="0"/>
                    <a:pt x="332152" y="66217"/>
                    <a:pt x="332152" y="147899"/>
                  </a:cubicBezTo>
                  <a:lnTo>
                    <a:pt x="332152" y="147899"/>
                  </a:lnTo>
                  <a:cubicBezTo>
                    <a:pt x="332152" y="187124"/>
                    <a:pt x="316570" y="224743"/>
                    <a:pt x="288833" y="252480"/>
                  </a:cubicBezTo>
                  <a:cubicBezTo>
                    <a:pt x="261097" y="280216"/>
                    <a:pt x="223478" y="295798"/>
                    <a:pt x="184253" y="295798"/>
                  </a:cubicBezTo>
                  <a:lnTo>
                    <a:pt x="147899" y="295798"/>
                  </a:lnTo>
                  <a:cubicBezTo>
                    <a:pt x="66217" y="295798"/>
                    <a:pt x="0" y="229582"/>
                    <a:pt x="0" y="147899"/>
                  </a:cubicBezTo>
                  <a:lnTo>
                    <a:pt x="0" y="147899"/>
                  </a:lnTo>
                  <a:cubicBezTo>
                    <a:pt x="0" y="66217"/>
                    <a:pt x="66217" y="0"/>
                    <a:pt x="1478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403E3E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2152" cy="3338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110">
                  <a:solidFill>
                    <a:srgbClr val="403E3E"/>
                  </a:solidFill>
                  <a:latin typeface="Mukti"/>
                  <a:ea typeface="Mukti"/>
                  <a:cs typeface="Mukti"/>
                  <a:sym typeface="Mukti"/>
                </a:rPr>
                <a:t>4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616476"/>
            <a:ext cx="16230600" cy="612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2" indent="-323851" lvl="1">
              <a:lnSpc>
                <a:spcPts val="4800"/>
              </a:lnSpc>
              <a:buFont typeface="Arial"/>
              <a:buChar char="•"/>
            </a:pPr>
            <a:r>
              <a:rPr lang="en-US" b="true" sz="3000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Checked for Nulls: </a:t>
            </a:r>
            <a:r>
              <a:rPr lang="en-US" sz="300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First, I analyze</a:t>
            </a:r>
            <a:r>
              <a:rPr lang="en-US" sz="300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d the dataset and confirmed there were no missing (null) values to worry about.</a:t>
            </a:r>
          </a:p>
          <a:p>
            <a:pPr algn="just" marL="647702" indent="-323851" lvl="1">
              <a:lnSpc>
                <a:spcPts val="4800"/>
              </a:lnSpc>
              <a:buFont typeface="Arial"/>
              <a:buChar char="•"/>
            </a:pPr>
            <a:r>
              <a:rPr lang="en-US" b="true" sz="3000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Converted Data Types: </a:t>
            </a:r>
            <a:r>
              <a:rPr lang="en-US" sz="300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The Accident Date column was converted to a datetime object. This allowed us to extract meaningful features like Hours and Day_of_Week.</a:t>
            </a:r>
          </a:p>
          <a:p>
            <a:pPr algn="just" marL="647702" indent="-323851" lvl="1">
              <a:lnSpc>
                <a:spcPts val="4800"/>
              </a:lnSpc>
              <a:buFont typeface="Arial"/>
              <a:buChar char="•"/>
            </a:pPr>
            <a:r>
              <a:rPr lang="en-US" b="true" sz="3000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Encoded the Target:</a:t>
            </a:r>
            <a:r>
              <a:rPr lang="en-US" sz="300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The model cannot understand text. The target variable Accident_Severity ('Slight', 'Serious', 'Fatal') was encoded into numeric values (1, 2, 3).</a:t>
            </a:r>
          </a:p>
          <a:p>
            <a:pPr algn="just" marL="647702" indent="-323851" lvl="1">
              <a:lnSpc>
                <a:spcPts val="4800"/>
              </a:lnSpc>
              <a:buFont typeface="Arial"/>
              <a:buChar char="•"/>
            </a:pPr>
            <a:r>
              <a:rPr lang="en-US" b="true" sz="3000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Handling "Leaky" Features:</a:t>
            </a:r>
            <a:r>
              <a:rPr lang="en-US" sz="300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I removed Number_of_Casualties from the input features. This is "target leakage" as it's an outcome of the accident, not a cause.</a:t>
            </a:r>
          </a:p>
          <a:p>
            <a:pPr algn="just" marL="647702" indent="-323851" lvl="1">
              <a:lnSpc>
                <a:spcPts val="4800"/>
              </a:lnSpc>
              <a:buFont typeface="Arial"/>
              <a:buChar char="•"/>
            </a:pPr>
            <a:r>
              <a:rPr lang="en-US" b="true" sz="3000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Final Result:</a:t>
            </a:r>
            <a:r>
              <a:rPr lang="en-US" sz="300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A clean, fully numeric dataset ready for analysis and modeling.</a:t>
            </a:r>
          </a:p>
          <a:p>
            <a:pPr algn="just">
              <a:lnSpc>
                <a:spcPts val="48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448600" y="1347787"/>
            <a:ext cx="13466584" cy="904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80"/>
              </a:lnSpc>
              <a:spcBef>
                <a:spcPct val="0"/>
              </a:spcBef>
            </a:pPr>
            <a:r>
              <a:rPr lang="en-US" sz="8000" spc="-176">
                <a:solidFill>
                  <a:srgbClr val="403E3E"/>
                </a:solidFill>
                <a:latin typeface="Bobby Jones"/>
                <a:ea typeface="Bobby Jones"/>
                <a:cs typeface="Bobby Jones"/>
                <a:sym typeface="Bobby Jones"/>
              </a:rPr>
              <a:t>CLEANING &amp; PREPARATION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C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8900732"/>
            <a:ext cx="19814559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51435" y="9128315"/>
            <a:ext cx="1032299" cy="919315"/>
            <a:chOff x="0" y="0"/>
            <a:chExt cx="332152" cy="2957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2152" cy="295798"/>
            </a:xfrm>
            <a:custGeom>
              <a:avLst/>
              <a:gdLst/>
              <a:ahLst/>
              <a:cxnLst/>
              <a:rect r="r" b="b" t="t" l="l"/>
              <a:pathLst>
                <a:path h="295798" w="332152">
                  <a:moveTo>
                    <a:pt x="147899" y="0"/>
                  </a:moveTo>
                  <a:lnTo>
                    <a:pt x="184253" y="0"/>
                  </a:lnTo>
                  <a:cubicBezTo>
                    <a:pt x="265935" y="0"/>
                    <a:pt x="332152" y="66217"/>
                    <a:pt x="332152" y="147899"/>
                  </a:cubicBezTo>
                  <a:lnTo>
                    <a:pt x="332152" y="147899"/>
                  </a:lnTo>
                  <a:cubicBezTo>
                    <a:pt x="332152" y="187124"/>
                    <a:pt x="316570" y="224743"/>
                    <a:pt x="288833" y="252480"/>
                  </a:cubicBezTo>
                  <a:cubicBezTo>
                    <a:pt x="261097" y="280216"/>
                    <a:pt x="223478" y="295798"/>
                    <a:pt x="184253" y="295798"/>
                  </a:cubicBezTo>
                  <a:lnTo>
                    <a:pt x="147899" y="295798"/>
                  </a:lnTo>
                  <a:cubicBezTo>
                    <a:pt x="66217" y="295798"/>
                    <a:pt x="0" y="229582"/>
                    <a:pt x="0" y="147899"/>
                  </a:cubicBezTo>
                  <a:lnTo>
                    <a:pt x="0" y="147899"/>
                  </a:lnTo>
                  <a:cubicBezTo>
                    <a:pt x="0" y="66217"/>
                    <a:pt x="66217" y="0"/>
                    <a:pt x="1478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403E3E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32152" cy="3338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110">
                  <a:solidFill>
                    <a:srgbClr val="403E3E"/>
                  </a:solidFill>
                  <a:latin typeface="Mukti"/>
                  <a:ea typeface="Mukti"/>
                  <a:cs typeface="Mukti"/>
                  <a:sym typeface="Mukti"/>
                </a:rPr>
                <a:t>5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144000" y="1547183"/>
            <a:ext cx="8956622" cy="6965525"/>
          </a:xfrm>
          <a:custGeom>
            <a:avLst/>
            <a:gdLst/>
            <a:ahLst/>
            <a:cxnLst/>
            <a:rect r="r" b="b" t="t" l="l"/>
            <a:pathLst>
              <a:path h="6965525" w="8956622">
                <a:moveTo>
                  <a:pt x="0" y="0"/>
                </a:moveTo>
                <a:lnTo>
                  <a:pt x="8956622" y="0"/>
                </a:lnTo>
                <a:lnTo>
                  <a:pt x="8956622" y="6965524"/>
                </a:lnTo>
                <a:lnTo>
                  <a:pt x="0" y="69655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078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343025"/>
            <a:ext cx="11462781" cy="904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80"/>
              </a:lnSpc>
              <a:spcBef>
                <a:spcPct val="0"/>
              </a:spcBef>
            </a:pPr>
            <a:r>
              <a:rPr lang="en-US" sz="8000" spc="-176">
                <a:solidFill>
                  <a:srgbClr val="403E3E"/>
                </a:solidFill>
                <a:latin typeface="Bobby Jones"/>
                <a:ea typeface="Bobby Jones"/>
                <a:cs typeface="Bobby Jones"/>
                <a:sym typeface="Bobby Jones"/>
              </a:rPr>
              <a:t>EDA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99652" y="3374938"/>
            <a:ext cx="8109457" cy="3195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-164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Before modeling, we analyzed the data. I found clear patterns, like peaks during rush hour. But the single most important discovery was Class Imbalance. As you can see, 85.6% of the data is for 'Slight' accidents. 'Fatal' accidents are extremely rare, making up only 1.2%. This imbalance is the central challenge of this project."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C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4748162" y="9133078"/>
            <a:ext cx="13257337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5030663" y="1033463"/>
            <a:ext cx="13257337" cy="0"/>
          </a:xfrm>
          <a:prstGeom prst="line">
            <a:avLst/>
          </a:prstGeom>
          <a:ln cap="flat" w="9525">
            <a:solidFill>
              <a:srgbClr val="403E3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51435" y="9128315"/>
            <a:ext cx="1032299" cy="919315"/>
            <a:chOff x="0" y="0"/>
            <a:chExt cx="332152" cy="2957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2152" cy="295798"/>
            </a:xfrm>
            <a:custGeom>
              <a:avLst/>
              <a:gdLst/>
              <a:ahLst/>
              <a:cxnLst/>
              <a:rect r="r" b="b" t="t" l="l"/>
              <a:pathLst>
                <a:path h="295798" w="332152">
                  <a:moveTo>
                    <a:pt x="147899" y="0"/>
                  </a:moveTo>
                  <a:lnTo>
                    <a:pt x="184253" y="0"/>
                  </a:lnTo>
                  <a:cubicBezTo>
                    <a:pt x="265935" y="0"/>
                    <a:pt x="332152" y="66217"/>
                    <a:pt x="332152" y="147899"/>
                  </a:cubicBezTo>
                  <a:lnTo>
                    <a:pt x="332152" y="147899"/>
                  </a:lnTo>
                  <a:cubicBezTo>
                    <a:pt x="332152" y="187124"/>
                    <a:pt x="316570" y="224743"/>
                    <a:pt x="288833" y="252480"/>
                  </a:cubicBezTo>
                  <a:cubicBezTo>
                    <a:pt x="261097" y="280216"/>
                    <a:pt x="223478" y="295798"/>
                    <a:pt x="184253" y="295798"/>
                  </a:cubicBezTo>
                  <a:lnTo>
                    <a:pt x="147899" y="295798"/>
                  </a:lnTo>
                  <a:cubicBezTo>
                    <a:pt x="66217" y="295798"/>
                    <a:pt x="0" y="229582"/>
                    <a:pt x="0" y="147899"/>
                  </a:cubicBezTo>
                  <a:lnTo>
                    <a:pt x="0" y="147899"/>
                  </a:lnTo>
                  <a:cubicBezTo>
                    <a:pt x="0" y="66217"/>
                    <a:pt x="66217" y="0"/>
                    <a:pt x="1478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403E3E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2152" cy="3338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110">
                  <a:solidFill>
                    <a:srgbClr val="403E3E"/>
                  </a:solidFill>
                  <a:latin typeface="Mukti"/>
                  <a:ea typeface="Mukti"/>
                  <a:cs typeface="Mukti"/>
                  <a:sym typeface="Mukti"/>
                </a:rPr>
                <a:t>7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67584" y="1033463"/>
            <a:ext cx="5960528" cy="7819696"/>
          </a:xfrm>
          <a:custGeom>
            <a:avLst/>
            <a:gdLst/>
            <a:ahLst/>
            <a:cxnLst/>
            <a:rect r="r" b="b" t="t" l="l"/>
            <a:pathLst>
              <a:path h="7819696" w="5960528">
                <a:moveTo>
                  <a:pt x="0" y="0"/>
                </a:moveTo>
                <a:lnTo>
                  <a:pt x="5960528" y="0"/>
                </a:lnTo>
                <a:lnTo>
                  <a:pt x="5960528" y="7819695"/>
                </a:lnTo>
                <a:lnTo>
                  <a:pt x="0" y="7819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76" t="0" r="-2476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273208" y="1600511"/>
            <a:ext cx="10863080" cy="1675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6080"/>
              </a:lnSpc>
              <a:spcBef>
                <a:spcPct val="0"/>
              </a:spcBef>
            </a:pPr>
            <a:r>
              <a:rPr lang="en-US" sz="8000" spc="-176">
                <a:solidFill>
                  <a:srgbClr val="403E3E"/>
                </a:solidFill>
                <a:latin typeface="Bobby Jones"/>
                <a:ea typeface="Bobby Jones"/>
                <a:cs typeface="Bobby Jones"/>
                <a:sym typeface="Bobby Jones"/>
              </a:rPr>
              <a:t>MODEL TTAINING &amp; COMPARISON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117136" y="3362313"/>
            <a:ext cx="8690487" cy="5490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640"/>
              </a:lnSpc>
              <a:buFont typeface="Arial"/>
              <a:buChar char="•"/>
            </a:pPr>
            <a:r>
              <a:rPr lang="en-US" b="true" sz="2000" spc="-110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THE PROBLEM:</a:t>
            </a:r>
          </a:p>
          <a:p>
            <a:pPr algn="just">
              <a:lnSpc>
                <a:spcPts val="3640"/>
              </a:lnSpc>
            </a:pPr>
            <a:r>
              <a:rPr lang="en-US" sz="2000" spc="-11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OUR MODEL WAS "LAZY" AND ONLY PREDICTED "SLIGHT" TO GET A FAKE 85% ACCURACY.</a:t>
            </a:r>
          </a:p>
          <a:p>
            <a:pPr algn="just" marL="431801" indent="-215900" lvl="1">
              <a:lnSpc>
                <a:spcPts val="3640"/>
              </a:lnSpc>
              <a:buFont typeface="Arial"/>
              <a:buChar char="•"/>
            </a:pPr>
            <a:r>
              <a:rPr lang="en-US" b="true" sz="2000" spc="-110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THE FIX:</a:t>
            </a:r>
            <a:r>
              <a:rPr lang="en-US" sz="2000" spc="-11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</a:t>
            </a:r>
          </a:p>
          <a:p>
            <a:pPr algn="just">
              <a:lnSpc>
                <a:spcPts val="3640"/>
              </a:lnSpc>
            </a:pPr>
            <a:r>
              <a:rPr lang="en-US" sz="2000" spc="-11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WE MUST FORCE THE MODEL TO PAY ATTENTION TO THE RARE CLASSES ("SERIOUS" &amp; "FATAL").</a:t>
            </a:r>
          </a:p>
          <a:p>
            <a:pPr algn="just" marL="431801" indent="-215900" lvl="1">
              <a:lnSpc>
                <a:spcPts val="3640"/>
              </a:lnSpc>
              <a:buFont typeface="Arial"/>
              <a:buChar char="•"/>
            </a:pPr>
            <a:r>
              <a:rPr lang="en-US" b="true" sz="2000" spc="-110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THE TECHNIQUE:</a:t>
            </a:r>
          </a:p>
          <a:p>
            <a:pPr algn="just">
              <a:lnSpc>
                <a:spcPts val="3640"/>
              </a:lnSpc>
            </a:pPr>
            <a:r>
              <a:rPr lang="en-US" sz="2000" spc="-11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 WE RE-TRAINED THE LOGISTICREGRESSION MODEL USING THE CLASS_WEIGHT="BALANCED" PARAMETER.</a:t>
            </a:r>
          </a:p>
          <a:p>
            <a:pPr algn="just" marL="431801" indent="-215900" lvl="1">
              <a:lnSpc>
                <a:spcPts val="3640"/>
              </a:lnSpc>
              <a:buFont typeface="Arial"/>
              <a:buChar char="•"/>
            </a:pPr>
            <a:r>
              <a:rPr lang="en-US" b="true" sz="2000" spc="-110">
                <a:solidFill>
                  <a:srgbClr val="403E3E"/>
                </a:solidFill>
                <a:latin typeface="Times New Roman MT Bold"/>
                <a:ea typeface="Times New Roman MT Bold"/>
                <a:cs typeface="Times New Roman MT Bold"/>
                <a:sym typeface="Times New Roman MT Bold"/>
              </a:rPr>
              <a:t>WHAT THIS DOES:</a:t>
            </a:r>
          </a:p>
          <a:p>
            <a:pPr algn="just">
              <a:lnSpc>
                <a:spcPts val="3640"/>
              </a:lnSpc>
            </a:pPr>
            <a:r>
              <a:rPr lang="en-US" sz="2000" spc="-110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IT CHANGES THE RULES. IT APPLIES A MUCH HIGHER PENALTY TO THE MODEL FOR MISSING A "FATAL" OR "SERIOUS" ACCIDENT. </a:t>
            </a:r>
          </a:p>
        </p:txBody>
      </p:sp>
    </p:spTree>
  </p:cSld>
  <p:clrMapOvr>
    <a:masterClrMapping/>
  </p:clrMapOvr>
  <p:transition spd="slow">
    <p:cover dir="l"/>
  </p:transition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AFA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47703" y="919666"/>
            <a:ext cx="12592594" cy="904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80"/>
              </a:lnSpc>
              <a:spcBef>
                <a:spcPct val="0"/>
              </a:spcBef>
            </a:pPr>
            <a:r>
              <a:rPr lang="en-US" sz="8000" spc="-176">
                <a:solidFill>
                  <a:srgbClr val="403E3E"/>
                </a:solidFill>
                <a:latin typeface="Bobby Jones"/>
                <a:ea typeface="Bobby Jones"/>
                <a:cs typeface="Bobby Jones"/>
                <a:sym typeface="Bobby Jones"/>
              </a:rPr>
              <a:t>FUTURE SCOPE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51435" y="9128315"/>
            <a:ext cx="1032299" cy="919315"/>
            <a:chOff x="0" y="0"/>
            <a:chExt cx="332152" cy="2957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2152" cy="295798"/>
            </a:xfrm>
            <a:custGeom>
              <a:avLst/>
              <a:gdLst/>
              <a:ahLst/>
              <a:cxnLst/>
              <a:rect r="r" b="b" t="t" l="l"/>
              <a:pathLst>
                <a:path h="295798" w="332152">
                  <a:moveTo>
                    <a:pt x="147899" y="0"/>
                  </a:moveTo>
                  <a:lnTo>
                    <a:pt x="184253" y="0"/>
                  </a:lnTo>
                  <a:cubicBezTo>
                    <a:pt x="265935" y="0"/>
                    <a:pt x="332152" y="66217"/>
                    <a:pt x="332152" y="147899"/>
                  </a:cubicBezTo>
                  <a:lnTo>
                    <a:pt x="332152" y="147899"/>
                  </a:lnTo>
                  <a:cubicBezTo>
                    <a:pt x="332152" y="187124"/>
                    <a:pt x="316570" y="224743"/>
                    <a:pt x="288833" y="252480"/>
                  </a:cubicBezTo>
                  <a:cubicBezTo>
                    <a:pt x="261097" y="280216"/>
                    <a:pt x="223478" y="295798"/>
                    <a:pt x="184253" y="295798"/>
                  </a:cubicBezTo>
                  <a:lnTo>
                    <a:pt x="147899" y="295798"/>
                  </a:lnTo>
                  <a:cubicBezTo>
                    <a:pt x="66217" y="295798"/>
                    <a:pt x="0" y="229582"/>
                    <a:pt x="0" y="147899"/>
                  </a:cubicBezTo>
                  <a:lnTo>
                    <a:pt x="0" y="147899"/>
                  </a:lnTo>
                  <a:cubicBezTo>
                    <a:pt x="0" y="66217"/>
                    <a:pt x="66217" y="0"/>
                    <a:pt x="1478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403E3E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32152" cy="3338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110">
                  <a:solidFill>
                    <a:srgbClr val="403E3E"/>
                  </a:solidFill>
                  <a:latin typeface="Mukti"/>
                  <a:ea typeface="Mukti"/>
                  <a:cs typeface="Mukti"/>
                  <a:sym typeface="Mukti"/>
                </a:rPr>
                <a:t>8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625306" y="2906373"/>
            <a:ext cx="7037388" cy="5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-164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</a:t>
            </a:r>
            <a:r>
              <a:rPr lang="en-US" sz="2999" spc="-164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REDICTIVE ACCIDENT ALERT SYSTEM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85767" y="4128467"/>
            <a:ext cx="7512348" cy="5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-164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P</a:t>
            </a:r>
            <a:r>
              <a:rPr lang="en-US" sz="2999" spc="-164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UBLIC AWARENESS &amp; POLICY PLANNING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71167" y="5350842"/>
            <a:ext cx="13688517" cy="561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-164">
                <a:solidFill>
                  <a:srgbClr val="403E3E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ADD MORE CITIES DATA &amp; INCREASE DATASET FOR TRAINING  OUR MODEL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1EC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10708" y="4182623"/>
            <a:ext cx="13466584" cy="1310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91"/>
              </a:lnSpc>
              <a:spcBef>
                <a:spcPct val="0"/>
              </a:spcBef>
            </a:pPr>
            <a:r>
              <a:rPr lang="en-US" sz="11699" spc="-257">
                <a:solidFill>
                  <a:srgbClr val="403E3E"/>
                </a:solidFill>
                <a:latin typeface="Bobby Jones"/>
                <a:ea typeface="Bobby Jones"/>
                <a:cs typeface="Bobby Jones"/>
                <a:sym typeface="Bobby Jones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51435" y="9128315"/>
            <a:ext cx="1032299" cy="919315"/>
            <a:chOff x="0" y="0"/>
            <a:chExt cx="332152" cy="2957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2152" cy="295798"/>
            </a:xfrm>
            <a:custGeom>
              <a:avLst/>
              <a:gdLst/>
              <a:ahLst/>
              <a:cxnLst/>
              <a:rect r="r" b="b" t="t" l="l"/>
              <a:pathLst>
                <a:path h="295798" w="332152">
                  <a:moveTo>
                    <a:pt x="147899" y="0"/>
                  </a:moveTo>
                  <a:lnTo>
                    <a:pt x="184253" y="0"/>
                  </a:lnTo>
                  <a:cubicBezTo>
                    <a:pt x="265935" y="0"/>
                    <a:pt x="332152" y="66217"/>
                    <a:pt x="332152" y="147899"/>
                  </a:cubicBezTo>
                  <a:lnTo>
                    <a:pt x="332152" y="147899"/>
                  </a:lnTo>
                  <a:cubicBezTo>
                    <a:pt x="332152" y="187124"/>
                    <a:pt x="316570" y="224743"/>
                    <a:pt x="288833" y="252480"/>
                  </a:cubicBezTo>
                  <a:cubicBezTo>
                    <a:pt x="261097" y="280216"/>
                    <a:pt x="223478" y="295798"/>
                    <a:pt x="184253" y="295798"/>
                  </a:cubicBezTo>
                  <a:lnTo>
                    <a:pt x="147899" y="295798"/>
                  </a:lnTo>
                  <a:cubicBezTo>
                    <a:pt x="66217" y="295798"/>
                    <a:pt x="0" y="229582"/>
                    <a:pt x="0" y="147899"/>
                  </a:cubicBezTo>
                  <a:lnTo>
                    <a:pt x="0" y="147899"/>
                  </a:lnTo>
                  <a:cubicBezTo>
                    <a:pt x="0" y="66217"/>
                    <a:pt x="66217" y="0"/>
                    <a:pt x="1478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403E3E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32152" cy="33389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 spc="-110">
                  <a:solidFill>
                    <a:srgbClr val="403E3E"/>
                  </a:solidFill>
                  <a:latin typeface="Mukti"/>
                  <a:ea typeface="Mukti"/>
                  <a:cs typeface="Mukti"/>
                  <a:sym typeface="Mukti"/>
                </a:rPr>
                <a:t>9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DAG233dzcUY</dc:identifier>
  <dcterms:modified xsi:type="dcterms:W3CDTF">2011-08-01T06:04:30Z</dcterms:modified>
  <cp:revision>1</cp:revision>
  <dc:title>Road accident</dc:title>
</cp:coreProperties>
</file>

<file path=docProps/thumbnail.jpeg>
</file>